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71" r:id="rId4"/>
    <p:sldId id="259" r:id="rId5"/>
    <p:sldId id="260" r:id="rId6"/>
    <p:sldId id="284" r:id="rId7"/>
    <p:sldId id="261" r:id="rId8"/>
    <p:sldId id="282" r:id="rId9"/>
    <p:sldId id="273" r:id="rId10"/>
    <p:sldId id="272" r:id="rId11"/>
    <p:sldId id="257" r:id="rId12"/>
    <p:sldId id="281" r:id="rId13"/>
    <p:sldId id="285" r:id="rId14"/>
    <p:sldId id="262" r:id="rId15"/>
    <p:sldId id="274" r:id="rId16"/>
    <p:sldId id="263" r:id="rId17"/>
    <p:sldId id="264" r:id="rId18"/>
    <p:sldId id="275" r:id="rId19"/>
    <p:sldId id="265" r:id="rId20"/>
    <p:sldId id="276" r:id="rId21"/>
    <p:sldId id="266" r:id="rId22"/>
    <p:sldId id="267" r:id="rId23"/>
    <p:sldId id="277" r:id="rId24"/>
    <p:sldId id="278" r:id="rId25"/>
    <p:sldId id="268" r:id="rId26"/>
    <p:sldId id="279" r:id="rId27"/>
    <p:sldId id="269" r:id="rId28"/>
    <p:sldId id="270" r:id="rId29"/>
    <p:sldId id="280"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15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608F28F-1D5A-4582-944C-1EA3AE7EB549}" type="datetimeFigureOut">
              <a:rPr lang="en-US" smtClean="0"/>
              <a:pPr/>
              <a:t>7/30/2024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40E8F96-0AD8-430F-897A-D09812EE3DF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40E8F96-0AD8-430F-897A-D09812EE3DF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40E8F96-0AD8-430F-897A-D09812EE3DF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40E8F96-0AD8-430F-897A-D09812EE3DFD}"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40E8F96-0AD8-430F-897A-D09812EE3DFD}"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40E8F96-0AD8-430F-897A-D09812EE3DFD}"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240E8F96-0AD8-430F-897A-D09812EE3DF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240E8F96-0AD8-430F-897A-D09812EE3DFD}"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608F28F-1D5A-4582-944C-1EA3AE7EB549}" type="datetimeFigureOut">
              <a:rPr lang="en-US" smtClean="0"/>
              <a:pPr/>
              <a:t>7/30/2024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240E8F96-0AD8-430F-897A-D09812EE3DF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608F28F-1D5A-4582-944C-1EA3AE7EB549}" type="datetimeFigureOut">
              <a:rPr lang="en-US" smtClean="0"/>
              <a:pPr/>
              <a:t>7/30/2024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40E8F96-0AD8-430F-897A-D09812EE3DF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608F28F-1D5A-4582-944C-1EA3AE7EB549}" type="datetimeFigureOut">
              <a:rPr lang="en-US" smtClean="0"/>
              <a:pPr/>
              <a:t>7/30/2024</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40E8F96-0AD8-430F-897A-D09812EE3DFD}"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608F28F-1D5A-4582-944C-1EA3AE7EB549}" type="datetimeFigureOut">
              <a:rPr lang="en-US" smtClean="0"/>
              <a:pPr/>
              <a:t>7/30/2024</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40E8F96-0AD8-430F-897A-D09812EE3DF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TAPING </a:t>
            </a:r>
            <a:endParaRPr lang="en-IN" dirty="0"/>
          </a:p>
        </p:txBody>
      </p:sp>
      <p:sp>
        <p:nvSpPr>
          <p:cNvPr id="4" name="Rectangle 3"/>
          <p:cNvSpPr/>
          <p:nvPr/>
        </p:nvSpPr>
        <p:spPr>
          <a:xfrm>
            <a:off x="4572000" y="3571876"/>
            <a:ext cx="4572000" cy="1477328"/>
          </a:xfrm>
          <a:prstGeom prst="rect">
            <a:avLst/>
          </a:prstGeom>
        </p:spPr>
        <p:txBody>
          <a:bodyPr>
            <a:spAutoFit/>
          </a:bodyPr>
          <a:lstStyle/>
          <a:p>
            <a:pPr algn="ctr"/>
            <a:r>
              <a:rPr lang="en-IN" b="1" dirty="0" smtClean="0">
                <a:latin typeface="Times New Roman" pitchFamily="18" charset="0"/>
                <a:cs typeface="Times New Roman" pitchFamily="18" charset="0"/>
              </a:rPr>
              <a:t>Dr </a:t>
            </a:r>
            <a:r>
              <a:rPr lang="en-IN" b="1" dirty="0" err="1" smtClean="0">
                <a:latin typeface="Times New Roman" pitchFamily="18" charset="0"/>
                <a:cs typeface="Times New Roman" pitchFamily="18" charset="0"/>
              </a:rPr>
              <a:t>Sarath</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Babu</a:t>
            </a:r>
            <a:r>
              <a:rPr lang="en-IN" b="1" dirty="0" smtClean="0">
                <a:latin typeface="Times New Roman" pitchFamily="18" charset="0"/>
                <a:cs typeface="Times New Roman" pitchFamily="18" charset="0"/>
              </a:rPr>
              <a:t> V</a:t>
            </a:r>
          </a:p>
          <a:p>
            <a:pPr algn="ctr"/>
            <a:r>
              <a:rPr lang="en-IN" b="1" dirty="0" smtClean="0">
                <a:latin typeface="Times New Roman" pitchFamily="18" charset="0"/>
                <a:cs typeface="Times New Roman" pitchFamily="18" charset="0"/>
              </a:rPr>
              <a:t>Professor cum Principal</a:t>
            </a:r>
          </a:p>
          <a:p>
            <a:pPr algn="ctr"/>
            <a:r>
              <a:rPr lang="en-IN" b="1" dirty="0" smtClean="0">
                <a:latin typeface="Times New Roman" pitchFamily="18" charset="0"/>
                <a:cs typeface="Times New Roman" pitchFamily="18" charset="0"/>
              </a:rPr>
              <a:t>Dept. of Sports Physiotherapy</a:t>
            </a:r>
          </a:p>
          <a:p>
            <a:pPr algn="ctr"/>
            <a:r>
              <a:rPr lang="en-IN" b="1" dirty="0" smtClean="0">
                <a:latin typeface="Times New Roman" pitchFamily="18" charset="0"/>
                <a:cs typeface="Times New Roman" pitchFamily="18" charset="0"/>
              </a:rPr>
              <a:t>MGM Institute Of Physiotherapy</a:t>
            </a:r>
          </a:p>
          <a:p>
            <a:pPr algn="ctr"/>
            <a:r>
              <a:rPr lang="en-IN" b="1" dirty="0" err="1" smtClean="0">
                <a:latin typeface="Times New Roman" pitchFamily="18" charset="0"/>
                <a:cs typeface="Times New Roman" pitchFamily="18" charset="0"/>
              </a:rPr>
              <a:t>Chh</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Sambhajinagar</a:t>
            </a:r>
            <a:endParaRPr lang="en-IN"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Bracing</a:t>
            </a:r>
          </a:p>
          <a:p>
            <a:pPr>
              <a:buNone/>
            </a:pPr>
            <a:r>
              <a:rPr lang="en-IN" dirty="0" smtClean="0"/>
              <a:t>        No expertise needed; can be applied by the patient</a:t>
            </a:r>
          </a:p>
          <a:p>
            <a:pPr>
              <a:buNone/>
            </a:pPr>
            <a:r>
              <a:rPr lang="en-IN" dirty="0" smtClean="0"/>
              <a:t>        Reusable</a:t>
            </a:r>
          </a:p>
          <a:p>
            <a:pPr>
              <a:buNone/>
            </a:pPr>
            <a:r>
              <a:rPr lang="en-IN" dirty="0" smtClean="0"/>
              <a:t>        Non-allergenic</a:t>
            </a:r>
          </a:p>
          <a:p>
            <a:pPr>
              <a:buNone/>
            </a:pPr>
            <a:r>
              <a:rPr lang="en-IN" dirty="0" smtClean="0"/>
              <a:t>        Adjustable</a:t>
            </a:r>
          </a:p>
          <a:p>
            <a:pPr>
              <a:buNone/>
            </a:pPr>
            <a:r>
              <a:rPr lang="en-IN" dirty="0" smtClean="0"/>
              <a:t>        Cost-effective</a:t>
            </a:r>
          </a:p>
          <a:p>
            <a:pPr>
              <a:buNone/>
            </a:pPr>
            <a:r>
              <a:rPr lang="en-IN" dirty="0" smtClean="0"/>
              <a:t>        Certain braces may be banned from some sports</a:t>
            </a: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IN" dirty="0"/>
          </a:p>
          <a:p>
            <a:r>
              <a:rPr lang="en-IN" dirty="0"/>
              <a:t>Taping</a:t>
            </a:r>
          </a:p>
          <a:p>
            <a:pPr>
              <a:buNone/>
            </a:pPr>
            <a:r>
              <a:rPr lang="en-IN" dirty="0" smtClean="0"/>
              <a:t>         </a:t>
            </a:r>
            <a:r>
              <a:rPr lang="en-IN" dirty="0"/>
              <a:t>Individually </a:t>
            </a:r>
            <a:r>
              <a:rPr lang="en-IN" dirty="0" smtClean="0"/>
              <a:t>applied</a:t>
            </a:r>
          </a:p>
          <a:p>
            <a:pPr>
              <a:buNone/>
            </a:pPr>
            <a:r>
              <a:rPr lang="en-IN" dirty="0"/>
              <a:t> </a:t>
            </a:r>
            <a:r>
              <a:rPr lang="en-IN" dirty="0" smtClean="0"/>
              <a:t>        </a:t>
            </a:r>
            <a:r>
              <a:rPr lang="en-IN" dirty="0"/>
              <a:t>Less bulky than a brace</a:t>
            </a:r>
          </a:p>
          <a:p>
            <a:pPr>
              <a:buNone/>
            </a:pPr>
            <a:r>
              <a:rPr lang="en-IN" dirty="0"/>
              <a:t> </a:t>
            </a:r>
            <a:r>
              <a:rPr lang="en-IN" dirty="0" smtClean="0"/>
              <a:t>        Caters </a:t>
            </a:r>
            <a:r>
              <a:rPr lang="en-IN" dirty="0"/>
              <a:t>for unusual anatomy</a:t>
            </a:r>
          </a:p>
          <a:p>
            <a:pPr>
              <a:buNone/>
            </a:pPr>
            <a:r>
              <a:rPr lang="en-IN" dirty="0"/>
              <a:t> </a:t>
            </a:r>
            <a:r>
              <a:rPr lang="en-IN" dirty="0" smtClean="0"/>
              <a:t>        Some </a:t>
            </a:r>
            <a:r>
              <a:rPr lang="en-IN" dirty="0"/>
              <a:t>expertise needed to apply</a:t>
            </a:r>
          </a:p>
          <a:p>
            <a:pPr>
              <a:buNone/>
            </a:pPr>
            <a:r>
              <a:rPr lang="en-IN" dirty="0"/>
              <a:t> </a:t>
            </a:r>
            <a:r>
              <a:rPr lang="en-IN" dirty="0" smtClean="0"/>
              <a:t>        Acceptable </a:t>
            </a:r>
            <a:r>
              <a:rPr lang="en-IN" dirty="0"/>
              <a:t>form of support in all sports</a:t>
            </a:r>
          </a:p>
        </p:txBody>
      </p:sp>
      <p:sp>
        <p:nvSpPr>
          <p:cNvPr id="2" name="Title 1"/>
          <p:cNvSpPr>
            <a:spLocks noGrp="1"/>
          </p:cNvSpPr>
          <p:nvPr>
            <p:ph type="title"/>
          </p:nvPr>
        </p:nvSpPr>
        <p:spPr/>
        <p:txBody>
          <a:bodyPr/>
          <a:lstStyle/>
          <a:p>
            <a:r>
              <a:rPr lang="en-IN" dirty="0" smtClean="0"/>
              <a:t>Bracing </a:t>
            </a:r>
            <a:r>
              <a:rPr lang="en-IN" dirty="0" err="1" smtClean="0"/>
              <a:t>vs</a:t>
            </a:r>
            <a:r>
              <a:rPr lang="en-IN" dirty="0" smtClean="0"/>
              <a:t> Taping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N" dirty="0" smtClean="0"/>
              <a:t>The choice of taping technique requires specific knowledge and observation skills. The following points are essential to ensure an effective, efficient taping application:</a:t>
            </a:r>
          </a:p>
          <a:p>
            <a:r>
              <a:rPr lang="en-IN" dirty="0" smtClean="0"/>
              <a:t> a thorough knowledge of the anatomy of the area to be taped</a:t>
            </a:r>
          </a:p>
          <a:p>
            <a:r>
              <a:rPr lang="en-IN" dirty="0" smtClean="0"/>
              <a:t> evaluation skills to assess:</a:t>
            </a:r>
          </a:p>
          <a:p>
            <a:pPr>
              <a:buNone/>
            </a:pPr>
            <a:r>
              <a:rPr lang="en-IN" dirty="0" smtClean="0"/>
              <a:t>                                          a. structure(s) injured</a:t>
            </a:r>
          </a:p>
          <a:p>
            <a:pPr>
              <a:buNone/>
            </a:pPr>
            <a:r>
              <a:rPr lang="en-IN" dirty="0" smtClean="0"/>
              <a:t>                                          b. degree of injury</a:t>
            </a:r>
          </a:p>
          <a:p>
            <a:pPr>
              <a:buNone/>
            </a:pPr>
            <a:r>
              <a:rPr lang="en-IN" dirty="0" smtClean="0"/>
              <a:t>                                          c. stage of healing</a:t>
            </a:r>
          </a:p>
          <a:p>
            <a:r>
              <a:rPr lang="en-IN" dirty="0" smtClean="0"/>
              <a:t> appropriate tape and choice of technique</a:t>
            </a:r>
          </a:p>
          <a:p>
            <a:r>
              <a:rPr lang="en-IN" dirty="0" smtClean="0"/>
              <a:t> consideration of sport-specific needs (if applicable).</a:t>
            </a: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be prepared to adapt your technique to suit individual needs</a:t>
            </a:r>
          </a:p>
          <a:p>
            <a:r>
              <a:rPr lang="en-IN" dirty="0" smtClean="0"/>
              <a:t> adequate preparation of the area to be taped</a:t>
            </a:r>
          </a:p>
          <a:p>
            <a:r>
              <a:rPr lang="en-IN" dirty="0" smtClean="0"/>
              <a:t> effective application of tape</a:t>
            </a:r>
          </a:p>
          <a:p>
            <a:r>
              <a:rPr lang="en-IN" dirty="0" smtClean="0"/>
              <a:t> testing on completion of taping</a:t>
            </a: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smtClean="0"/>
              <a:t>Always </a:t>
            </a:r>
            <a:r>
              <a:rPr lang="en-IN" dirty="0"/>
              <a:t>explain the reasons for taping to the patient so that they are </a:t>
            </a:r>
            <a:r>
              <a:rPr lang="en-IN" dirty="0" smtClean="0"/>
              <a:t>fully informed </a:t>
            </a:r>
            <a:r>
              <a:rPr lang="en-IN" dirty="0"/>
              <a:t>of why you are recommending tape and they can give their </a:t>
            </a:r>
            <a:r>
              <a:rPr lang="en-IN" dirty="0" smtClean="0"/>
              <a:t>consent to </a:t>
            </a:r>
            <a:r>
              <a:rPr lang="en-IN" dirty="0"/>
              <a:t>be taped</a:t>
            </a:r>
            <a:r>
              <a:rPr lang="en-IN" dirty="0" smtClean="0"/>
              <a:t>.</a:t>
            </a:r>
          </a:p>
          <a:p>
            <a:r>
              <a:rPr lang="en-IN" dirty="0" smtClean="0"/>
              <a:t> </a:t>
            </a:r>
            <a:r>
              <a:rPr lang="en-IN" dirty="0"/>
              <a:t>Always enquire if they have experienced allergic reactions to tape.</a:t>
            </a:r>
          </a:p>
          <a:p>
            <a:r>
              <a:rPr lang="en-IN" dirty="0"/>
              <a:t>A simple question is usually sufficient, such as ‘Is your skin irritated by </a:t>
            </a:r>
            <a:r>
              <a:rPr lang="en-IN" dirty="0" smtClean="0"/>
              <a:t>wearing a </a:t>
            </a:r>
            <a:r>
              <a:rPr lang="en-IN" dirty="0"/>
              <a:t>Band-Aid?’. If in doubt, you may apply a small test patch of tape to the </a:t>
            </a:r>
            <a:r>
              <a:rPr lang="en-IN" dirty="0" smtClean="0"/>
              <a:t>skin as </a:t>
            </a:r>
            <a:r>
              <a:rPr lang="en-IN" dirty="0"/>
              <a:t>a method of assessment. </a:t>
            </a:r>
            <a:endParaRPr lang="en-IN" dirty="0" smtClean="0"/>
          </a:p>
        </p:txBody>
      </p:sp>
      <p:sp>
        <p:nvSpPr>
          <p:cNvPr id="2" name="Title 1"/>
          <p:cNvSpPr>
            <a:spLocks noGrp="1"/>
          </p:cNvSpPr>
          <p:nvPr>
            <p:ph type="title"/>
          </p:nvPr>
        </p:nvSpPr>
        <p:spPr/>
        <p:txBody>
          <a:bodyPr>
            <a:normAutofit/>
          </a:bodyPr>
          <a:lstStyle/>
          <a:p>
            <a:r>
              <a:rPr lang="en-IN" b="1" dirty="0" err="1" smtClean="0"/>
              <a:t>Pretaping</a:t>
            </a:r>
            <a:r>
              <a:rPr lang="en-IN" b="1" dirty="0" smtClean="0"/>
              <a:t> Considerations</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If the patient does have known allergic reactions or develops one, try </a:t>
            </a:r>
            <a:r>
              <a:rPr lang="en-IN" dirty="0" err="1" smtClean="0"/>
              <a:t>underwrap</a:t>
            </a:r>
            <a:r>
              <a:rPr lang="en-IN" dirty="0" smtClean="0"/>
              <a:t> or hypoallergenic tapes or skin balms. </a:t>
            </a:r>
          </a:p>
          <a:p>
            <a:r>
              <a:rPr lang="en-IN" b="1" dirty="0" smtClean="0"/>
              <a:t>Should the patient feel any irritation from the tape at any time, it should be removed immediately and the skin washed and cleaned.</a:t>
            </a:r>
            <a:endParaRPr lang="en-IN" dirty="0" smtClean="0"/>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smtClean="0"/>
              <a:t>SWELLING</a:t>
            </a:r>
          </a:p>
          <a:p>
            <a:r>
              <a:rPr lang="en-IN" b="1" dirty="0" smtClean="0"/>
              <a:t>UNDUE STRESS</a:t>
            </a:r>
          </a:p>
          <a:p>
            <a:r>
              <a:rPr lang="en-IN" b="1" dirty="0" smtClean="0"/>
              <a:t>PROTECTION</a:t>
            </a:r>
          </a:p>
          <a:p>
            <a:r>
              <a:rPr lang="en-IN" b="1" dirty="0" smtClean="0"/>
              <a:t>PAIN and discomfort</a:t>
            </a:r>
          </a:p>
          <a:p>
            <a:r>
              <a:rPr lang="en-IN" b="1" dirty="0" smtClean="0"/>
              <a:t>OPTIMAL (</a:t>
            </a:r>
            <a:r>
              <a:rPr lang="en-IN" dirty="0" smtClean="0"/>
              <a:t>healing and tissue repair </a:t>
            </a:r>
            <a:r>
              <a:rPr lang="en-IN" b="1" dirty="0" smtClean="0"/>
              <a:t>)</a:t>
            </a:r>
          </a:p>
          <a:p>
            <a:r>
              <a:rPr lang="en-IN" b="1" dirty="0" smtClean="0"/>
              <a:t>REHABILITATION</a:t>
            </a:r>
          </a:p>
          <a:p>
            <a:r>
              <a:rPr lang="en-IN" b="1" dirty="0" smtClean="0"/>
              <a:t>THERAPEUTIC CARE</a:t>
            </a:r>
          </a:p>
          <a:p>
            <a:endParaRPr lang="en-IN" b="1" dirty="0" smtClean="0"/>
          </a:p>
          <a:p>
            <a:endParaRPr lang="en-IN" b="1" dirty="0" smtClean="0"/>
          </a:p>
          <a:p>
            <a:endParaRPr lang="en-IN" dirty="0"/>
          </a:p>
        </p:txBody>
      </p:sp>
      <p:sp>
        <p:nvSpPr>
          <p:cNvPr id="2" name="Title 1"/>
          <p:cNvSpPr>
            <a:spLocks noGrp="1"/>
          </p:cNvSpPr>
          <p:nvPr>
            <p:ph type="title"/>
          </p:nvPr>
        </p:nvSpPr>
        <p:spPr/>
        <p:txBody>
          <a:bodyPr>
            <a:normAutofit fontScale="90000"/>
          </a:bodyPr>
          <a:lstStyle/>
          <a:p>
            <a:r>
              <a:rPr lang="en-IN" dirty="0" smtClean="0"/>
              <a:t>Effective Taping</a:t>
            </a:r>
            <a:br>
              <a:rPr lang="en-IN" dirty="0" smtClean="0"/>
            </a:br>
            <a:r>
              <a:rPr lang="en-IN" dirty="0" smtClean="0"/>
              <a:t>S.U.P.P.O.R.T.</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smtClean="0"/>
              <a:t>SWELLING </a:t>
            </a:r>
            <a:r>
              <a:rPr lang="en-IN" dirty="0" smtClean="0"/>
              <a:t>must be controlled by adequate padding and/or compression to prevent irritating exudates and other fluids from accumulating (oedema) and to ensure the best environment for tissue  regeneration and repair.</a:t>
            </a:r>
          </a:p>
          <a:p>
            <a:r>
              <a:rPr lang="en-IN" b="1" dirty="0" smtClean="0"/>
              <a:t>UNDUE STRESS </a:t>
            </a:r>
            <a:r>
              <a:rPr lang="en-IN" dirty="0" smtClean="0"/>
              <a:t>to the injured region must be prevented so as to reduce the possibility of additional injury or of increasing the severity of the injury.</a:t>
            </a:r>
          </a:p>
          <a:p>
            <a:endParaRPr lang="en-IN"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PROTECTION </a:t>
            </a:r>
            <a:r>
              <a:rPr lang="en-IN" dirty="0" smtClean="0"/>
              <a:t>of the area from further soft tissue damage (i.e. bruises, blisters, tape cuts) by using pads, lubricants and other protective materials</a:t>
            </a:r>
            <a:r>
              <a:rPr lang="en-IN" b="1" dirty="0" smtClean="0"/>
              <a:t>.</a:t>
            </a:r>
          </a:p>
          <a:p>
            <a:r>
              <a:rPr lang="en-IN" b="1" dirty="0" smtClean="0"/>
              <a:t>PAIN and discomfort </a:t>
            </a:r>
            <a:r>
              <a:rPr lang="en-IN" dirty="0" smtClean="0"/>
              <a:t>must be minimized by supporting the injured part, by controlling unnecessary or excessive movement, and by taking care not to cause further irritation to the injured tissues.</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b="1" dirty="0" smtClean="0"/>
              <a:t>OPTIMAL </a:t>
            </a:r>
            <a:r>
              <a:rPr lang="en-IN" dirty="0" smtClean="0"/>
              <a:t>healing and tissue repair can be enhanced through correctly applying tape, keeping the range of motion within safe limits and maintaining continuous compression.</a:t>
            </a:r>
          </a:p>
          <a:p>
            <a:r>
              <a:rPr lang="en-IN" b="1" dirty="0" smtClean="0"/>
              <a:t>REHABILITATION </a:t>
            </a:r>
            <a:r>
              <a:rPr lang="en-IN" dirty="0" smtClean="0"/>
              <a:t>of the tissues to a fully functional state (joint mobility, soft tissue flexibility, muscle strength, ligament stability, </a:t>
            </a:r>
            <a:r>
              <a:rPr lang="en-IN" dirty="0" err="1" smtClean="0"/>
              <a:t>neuromotor</a:t>
            </a:r>
            <a:r>
              <a:rPr lang="en-IN" dirty="0" smtClean="0"/>
              <a:t> control and </a:t>
            </a:r>
            <a:r>
              <a:rPr lang="en-IN" dirty="0" err="1" smtClean="0"/>
              <a:t>proprioception</a:t>
            </a:r>
            <a:r>
              <a:rPr lang="en-IN" dirty="0" smtClean="0"/>
              <a:t>) must be considered when choosing the right taping technique adaptation for the appropriate stage of rehabilitation (</a:t>
            </a:r>
            <a:r>
              <a:rPr lang="en-IN" dirty="0" err="1" smtClean="0"/>
              <a:t>subacute</a:t>
            </a:r>
            <a:r>
              <a:rPr lang="en-IN" dirty="0" smtClean="0"/>
              <a:t>, functional, return to sport).</a:t>
            </a:r>
          </a:p>
          <a:p>
            <a:endParaRPr lang="en-IN"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The rationale for taping is to provide protection and support for an injured part while permitting </a:t>
            </a:r>
            <a:r>
              <a:rPr lang="en-IN" dirty="0" smtClean="0"/>
              <a:t>optimal functional </a:t>
            </a:r>
            <a:r>
              <a:rPr lang="en-IN" dirty="0"/>
              <a:t>movement. </a:t>
            </a:r>
            <a:endParaRPr lang="en-IN" dirty="0" smtClean="0"/>
          </a:p>
          <a:p>
            <a:r>
              <a:rPr lang="en-IN" dirty="0" smtClean="0"/>
              <a:t>An </a:t>
            </a:r>
            <a:r>
              <a:rPr lang="en-IN" dirty="0"/>
              <a:t>essential rehabilitation tool, taping enhances healing by allowing early </a:t>
            </a:r>
            <a:r>
              <a:rPr lang="en-IN" dirty="0" smtClean="0"/>
              <a:t>activity within </a:t>
            </a:r>
            <a:r>
              <a:rPr lang="en-IN" dirty="0"/>
              <a:t>carefully controlled ranges that can facilitate a faster recovery from </a:t>
            </a:r>
            <a:r>
              <a:rPr lang="en-IN" dirty="0" smtClean="0"/>
              <a:t>injury.</a:t>
            </a:r>
          </a:p>
          <a:p>
            <a:endParaRPr lang="en-IN"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THERAPEUTIC CARE </a:t>
            </a:r>
            <a:r>
              <a:rPr lang="en-IN" dirty="0" smtClean="0"/>
              <a:t>in the early stages of treatment is critical for a rapid recovery. Treatment may include the application of electrical modalities (ultrasound, laser, interferential electrotherapy, muscle stimulation, etc.), manual treatment and exercise therapy to control pain and swelling and to promote rapid healing.</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In </a:t>
            </a:r>
            <a:r>
              <a:rPr lang="en-IN" dirty="0"/>
              <a:t>addition to being aware of the purposes of a particular taping application, there are conditions or situations to observe or to avoid after the taping is completed.</a:t>
            </a:r>
          </a:p>
          <a:p>
            <a:r>
              <a:rPr lang="en-IN" dirty="0"/>
              <a:t>The </a:t>
            </a:r>
            <a:r>
              <a:rPr lang="en-IN" dirty="0" smtClean="0"/>
              <a:t>mnemonic </a:t>
            </a:r>
            <a:r>
              <a:rPr lang="en-IN" b="1" dirty="0" smtClean="0"/>
              <a:t>P</a:t>
            </a:r>
            <a:r>
              <a:rPr lang="en-IN" b="1" dirty="0"/>
              <a:t>. R. E. C. A. U. T. I. O. N</a:t>
            </a:r>
            <a:r>
              <a:rPr lang="en-IN" dirty="0"/>
              <a:t>. will help you recall several important points after taping.</a:t>
            </a:r>
          </a:p>
        </p:txBody>
      </p:sp>
      <p:sp>
        <p:nvSpPr>
          <p:cNvPr id="2" name="Title 1"/>
          <p:cNvSpPr>
            <a:spLocks noGrp="1"/>
          </p:cNvSpPr>
          <p:nvPr>
            <p:ph type="title"/>
          </p:nvPr>
        </p:nvSpPr>
        <p:spPr/>
        <p:txBody>
          <a:bodyPr>
            <a:normAutofit/>
          </a:bodyPr>
          <a:lstStyle/>
          <a:p>
            <a:r>
              <a:rPr lang="en-IN" b="1" dirty="0" smtClean="0"/>
              <a:t>Post taping Considerations</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a:t>PRE MATURE </a:t>
            </a:r>
            <a:r>
              <a:rPr lang="en-IN" dirty="0"/>
              <a:t>participation in an activity which involves the injured part must be avoided. A major mistake many patients, especially athletes, make is returning to action too soon. This can </a:t>
            </a:r>
            <a:r>
              <a:rPr lang="en-IN" dirty="0" smtClean="0"/>
              <a:t>delay healing </a:t>
            </a:r>
            <a:r>
              <a:rPr lang="en-IN" dirty="0"/>
              <a:t>and often results in </a:t>
            </a:r>
            <a:r>
              <a:rPr lang="en-IN" dirty="0" err="1"/>
              <a:t>reinjury</a:t>
            </a:r>
            <a:r>
              <a:rPr lang="en-IN" dirty="0"/>
              <a:t> to the weakened structures as well as increasing the chance of further complications to the compensatory areas</a:t>
            </a:r>
            <a:r>
              <a:rPr lang="en-IN" dirty="0" smtClean="0"/>
              <a:t>.</a:t>
            </a:r>
            <a:endParaRPr lang="en-IN" dirty="0"/>
          </a:p>
        </p:txBody>
      </p:sp>
      <p:sp>
        <p:nvSpPr>
          <p:cNvPr id="2" name="Title 1"/>
          <p:cNvSpPr>
            <a:spLocks noGrp="1"/>
          </p:cNvSpPr>
          <p:nvPr>
            <p:ph type="title"/>
          </p:nvPr>
        </p:nvSpPr>
        <p:spPr/>
        <p:txBody>
          <a:bodyPr/>
          <a:lstStyle/>
          <a:p>
            <a:r>
              <a:rPr lang="en-IN" b="1" dirty="0" smtClean="0"/>
              <a:t>P. R. E. C. A. U. T. I. O. N.</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b="1" dirty="0" smtClean="0"/>
              <a:t>RANGE OF MOTION </a:t>
            </a:r>
            <a:r>
              <a:rPr lang="en-IN" dirty="0" smtClean="0"/>
              <a:t>should be restricted but maintained as close as possible to normal for the body part involved. Severe limitation of motion can result in an overextension of surrounding or compensatory structures, prolong repair and recovery and lead to tissue changes in and around the joint injured.</a:t>
            </a:r>
          </a:p>
          <a:p>
            <a:pPr>
              <a:buNone/>
            </a:pPr>
            <a:r>
              <a:rPr lang="en-IN" dirty="0" smtClean="0"/>
              <a:t>     Permitting too free a range of motion will not adequately protect the tissues involved and can leave them prone to further injury.</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lvl="4" indent="-256032">
              <a:spcBef>
                <a:spcPts val="400"/>
              </a:spcBef>
              <a:buClr>
                <a:schemeClr val="accent1"/>
              </a:buClr>
              <a:buSzPct val="68000"/>
              <a:buFont typeface="Wingdings 3"/>
              <a:buChar char=""/>
            </a:pPr>
            <a:r>
              <a:rPr lang="en-IN" sz="2800" b="1" dirty="0" smtClean="0">
                <a:latin typeface="+mj-lt"/>
              </a:rPr>
              <a:t>EXPERT </a:t>
            </a:r>
            <a:r>
              <a:rPr lang="en-IN" sz="2800" dirty="0" smtClean="0">
                <a:latin typeface="+mj-lt"/>
              </a:rPr>
              <a:t>opinion must be obtained when any serious injury, particularly a fracture, dislocation or tissue rupture, is suspected. Also, a paying agency or government regulation may require a physician’s assessment prior to treatment.</a:t>
            </a:r>
          </a:p>
          <a:p>
            <a:endParaRPr lang="en-IN" sz="2800" dirty="0">
              <a:latin typeface="+mj-lt"/>
            </a:endParaRPr>
          </a:p>
        </p:txBody>
      </p:sp>
      <p:sp>
        <p:nvSpPr>
          <p:cNvPr id="3" name="Title 2"/>
          <p:cNvSpPr>
            <a:spLocks noGrp="1"/>
          </p:cNvSpPr>
          <p:nvPr>
            <p:ph type="title"/>
          </p:nvPr>
        </p:nvSpPr>
        <p:spPr/>
        <p:txBody>
          <a:bodyPr/>
          <a:lstStyle/>
          <a:p>
            <a:endParaRPr lang="en-I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b="1" dirty="0" smtClean="0"/>
              <a:t>CIRCULA TION </a:t>
            </a:r>
            <a:r>
              <a:rPr lang="en-IN" dirty="0" smtClean="0"/>
              <a:t>in the injured area must be monitored for any sign of constriction. Pressure bandages must be checked regularly.</a:t>
            </a:r>
          </a:p>
          <a:p>
            <a:r>
              <a:rPr lang="en-IN" b="1" dirty="0" smtClean="0"/>
              <a:t>ALLERGIES AND SKIN IRRITATIONS </a:t>
            </a:r>
            <a:r>
              <a:rPr lang="en-IN" dirty="0" smtClean="0"/>
              <a:t>present a very real problem, one that is frustrating for both the patient and the taper. The more serious degree of allergic reaction results in localized blistering, welts, pustules, rashes and pain. Simple irritation is generally a less severe reaction of reddened skin or small blisters.</a:t>
            </a:r>
          </a:p>
        </p:txBody>
      </p:sp>
      <p:sp>
        <p:nvSpPr>
          <p:cNvPr id="2" name="Title 1"/>
          <p:cNvSpPr>
            <a:spLocks noGrp="1"/>
          </p:cNvSpPr>
          <p:nvPr>
            <p:ph type="title"/>
          </p:nvPr>
        </p:nvSpPr>
        <p:spPr/>
        <p:txBody>
          <a:bodyPr/>
          <a:lstStyle/>
          <a:p>
            <a:endParaRPr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UNDUE DEPENDENCY ON TAPING </a:t>
            </a:r>
            <a:r>
              <a:rPr lang="en-IN" dirty="0" smtClean="0"/>
              <a:t>is a psychological danger which may arise when patients, especially athletes, think that they cannot perform without taping. </a:t>
            </a:r>
          </a:p>
          <a:p>
            <a:r>
              <a:rPr lang="en-IN" dirty="0" smtClean="0"/>
              <a:t>In such cases the injured area may  not return to its </a:t>
            </a:r>
            <a:r>
              <a:rPr lang="en-IN" dirty="0" err="1" smtClean="0"/>
              <a:t>preinjury</a:t>
            </a:r>
            <a:r>
              <a:rPr lang="en-IN" dirty="0" smtClean="0"/>
              <a:t> performance level. Associated with prolonged immobility, this situation may lead to the patient spending unnecessary time having manual therapy to overcome the results of excessive or prolonged taping.</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smtClean="0"/>
              <a:t>TENDONS, MUSCLES AND BODY PROMINENCES </a:t>
            </a:r>
            <a:r>
              <a:rPr lang="en-IN" dirty="0" smtClean="0"/>
              <a:t>must be treated with special care and attention so as to avoid pressure build-up and friction.</a:t>
            </a:r>
          </a:p>
          <a:p>
            <a:endParaRPr lang="en-IN" dirty="0" smtClean="0"/>
          </a:p>
          <a:p>
            <a:endParaRPr lang="en-IN"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smtClean="0"/>
              <a:t>ICE </a:t>
            </a:r>
            <a:r>
              <a:rPr lang="en-IN" dirty="0" smtClean="0"/>
              <a:t>should not be applied to an injured part that is to be immediately subjected to taping. The temporary reduction of tissue volume due to icing will result in a taping that will tighten progressively  as the body part warms up. Also, patients may have reduced skin sensation after icing, and tissue injury can result from such sensory loss.</a:t>
            </a:r>
          </a:p>
          <a:p>
            <a:endParaRPr lang="en-IN"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ONLY </a:t>
            </a:r>
            <a:r>
              <a:rPr lang="en-IN" dirty="0" smtClean="0"/>
              <a:t>top-quality supplies should be used in order to ensure a consistently high standard of tape application.</a:t>
            </a:r>
          </a:p>
          <a:p>
            <a:r>
              <a:rPr lang="en-IN" b="1" dirty="0" smtClean="0"/>
              <a:t>NERVE conduction and local sensation </a:t>
            </a:r>
            <a:r>
              <a:rPr lang="en-IN" dirty="0" smtClean="0"/>
              <a:t>may be affected by secondary inflammation or by the taping job itself. It is essential to evaluate the level of sensation prior to taping so that factors altering sensation can be assessed properly.</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Taping also permits an earlier return to activity, play or competition by protecting the area from further injury or exacerbation of the existing injury and avoiding compensatory injuries elsewhere such as delayed hip muscle activation, as can happen with severe ankle injuries.</a:t>
            </a:r>
          </a:p>
          <a:p>
            <a:r>
              <a:rPr lang="en-IN" dirty="0" smtClean="0"/>
              <a:t> Taping also reduces pain.</a:t>
            </a: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sp>
        <p:nvSpPr>
          <p:cNvPr id="3" name="Title 2"/>
          <p:cNvSpPr>
            <a:spLocks noGrp="1"/>
          </p:cNvSpPr>
          <p:nvPr>
            <p:ph type="title"/>
          </p:nvPr>
        </p:nvSpPr>
        <p:spPr/>
        <p:txBody>
          <a:bodyPr/>
          <a:lstStyle/>
          <a:p>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dirty="0" smtClean="0"/>
              <a:t>The </a:t>
            </a:r>
            <a:r>
              <a:rPr lang="en-IN" dirty="0"/>
              <a:t>purposes and benefits of correctly applied tape jobs are delineated </a:t>
            </a:r>
            <a:r>
              <a:rPr lang="en-IN" dirty="0" smtClean="0"/>
              <a:t>as follows</a:t>
            </a:r>
            <a:r>
              <a:rPr lang="en-IN" dirty="0"/>
              <a:t>.</a:t>
            </a:r>
          </a:p>
          <a:p>
            <a:r>
              <a:rPr lang="en-IN" b="1" dirty="0"/>
              <a:t>Purposes</a:t>
            </a:r>
          </a:p>
          <a:p>
            <a:r>
              <a:rPr lang="en-IN" dirty="0" smtClean="0"/>
              <a:t> </a:t>
            </a:r>
            <a:r>
              <a:rPr lang="en-IN" dirty="0"/>
              <a:t>Supports an injured structure</a:t>
            </a:r>
          </a:p>
          <a:p>
            <a:r>
              <a:rPr lang="en-IN" dirty="0" smtClean="0"/>
              <a:t> </a:t>
            </a:r>
            <a:r>
              <a:rPr lang="en-IN" dirty="0"/>
              <a:t>Limits harmful ranges of motion</a:t>
            </a:r>
          </a:p>
          <a:p>
            <a:r>
              <a:rPr lang="en-IN" dirty="0" smtClean="0"/>
              <a:t> </a:t>
            </a:r>
            <a:r>
              <a:rPr lang="en-IN" dirty="0"/>
              <a:t>Enhances repair and recovery</a:t>
            </a:r>
          </a:p>
          <a:p>
            <a:r>
              <a:rPr lang="en-IN" dirty="0" smtClean="0"/>
              <a:t> </a:t>
            </a:r>
            <a:r>
              <a:rPr lang="en-IN" dirty="0"/>
              <a:t>Allows pain-free functional movement</a:t>
            </a:r>
          </a:p>
          <a:p>
            <a:r>
              <a:rPr lang="en-IN" dirty="0" smtClean="0"/>
              <a:t> </a:t>
            </a:r>
            <a:r>
              <a:rPr lang="en-IN" dirty="0"/>
              <a:t>Permits protected resumption of activities</a:t>
            </a:r>
          </a:p>
          <a:p>
            <a:r>
              <a:rPr lang="en-IN" dirty="0" smtClean="0"/>
              <a:t> </a:t>
            </a:r>
            <a:r>
              <a:rPr lang="en-IN" dirty="0"/>
              <a:t>Decreases </a:t>
            </a:r>
            <a:r>
              <a:rPr lang="en-IN" dirty="0" smtClean="0"/>
              <a:t>pain</a:t>
            </a:r>
            <a:endParaRPr lang="en-IN" dirty="0"/>
          </a:p>
        </p:txBody>
      </p:sp>
      <p:sp>
        <p:nvSpPr>
          <p:cNvPr id="2" name="Title 1"/>
          <p:cNvSpPr>
            <a:spLocks noGrp="1"/>
          </p:cNvSpPr>
          <p:nvPr>
            <p:ph type="title"/>
          </p:nvPr>
        </p:nvSpPr>
        <p:spPr/>
        <p:txBody>
          <a:bodyPr>
            <a:normAutofit/>
          </a:bodyPr>
          <a:lstStyle/>
          <a:p>
            <a:r>
              <a:rPr lang="en-IN" b="1" dirty="0" smtClean="0"/>
              <a:t>Purposes and Benefits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smtClean="0"/>
              <a:t>Benefits</a:t>
            </a:r>
          </a:p>
          <a:p>
            <a:r>
              <a:rPr lang="en-IN" dirty="0" smtClean="0"/>
              <a:t> Circulation is enhanced through pain-free movement</a:t>
            </a:r>
          </a:p>
          <a:p>
            <a:r>
              <a:rPr lang="en-IN" dirty="0" smtClean="0"/>
              <a:t>Swelling is controlled</a:t>
            </a:r>
          </a:p>
          <a:p>
            <a:r>
              <a:rPr lang="en-IN" dirty="0" smtClean="0"/>
              <a:t> </a:t>
            </a:r>
            <a:r>
              <a:rPr lang="en-IN" b="1" dirty="0" smtClean="0"/>
              <a:t>Prevents:</a:t>
            </a:r>
          </a:p>
          <a:p>
            <a:r>
              <a:rPr lang="en-IN" dirty="0" smtClean="0"/>
              <a:t> worsening of initial injury</a:t>
            </a:r>
          </a:p>
          <a:p>
            <a:r>
              <a:rPr lang="en-IN" dirty="0" smtClean="0"/>
              <a:t> compensatory injury to adjacent parts</a:t>
            </a:r>
          </a:p>
          <a:p>
            <a:r>
              <a:rPr lang="en-IN" dirty="0" smtClean="0"/>
              <a:t> atrophy from non-use</a:t>
            </a:r>
          </a:p>
          <a:p>
            <a:endParaRPr lang="en-IN" dirty="0"/>
          </a:p>
        </p:txBody>
      </p:sp>
      <p:sp>
        <p:nvSpPr>
          <p:cNvPr id="2" name="Title 1"/>
          <p:cNvSpPr>
            <a:spLocks noGrp="1"/>
          </p:cNvSpPr>
          <p:nvPr>
            <p:ph type="title"/>
          </p:nvPr>
        </p:nvSpPr>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smtClean="0"/>
              <a:t>open wounds</a:t>
            </a:r>
          </a:p>
          <a:p>
            <a:r>
              <a:rPr lang="en-IN" dirty="0" smtClean="0"/>
              <a:t>scars which have not yet healed</a:t>
            </a:r>
          </a:p>
          <a:p>
            <a:r>
              <a:rPr lang="en-IN" dirty="0" smtClean="0"/>
              <a:t>Acute episodes of </a:t>
            </a:r>
            <a:r>
              <a:rPr lang="en-IN" dirty="0" err="1" smtClean="0"/>
              <a:t>neurodermatitis</a:t>
            </a:r>
            <a:r>
              <a:rPr lang="en-IN" dirty="0" smtClean="0"/>
              <a:t> or psoriasis</a:t>
            </a:r>
          </a:p>
          <a:p>
            <a:r>
              <a:rPr lang="en-IN" dirty="0" smtClean="0"/>
              <a:t>known allergies to acrylic</a:t>
            </a:r>
          </a:p>
          <a:p>
            <a:r>
              <a:rPr lang="en-IN" dirty="0" smtClean="0"/>
              <a:t>Prior to all applications, the therapist should first ask whether the patient is taking </a:t>
            </a:r>
            <a:r>
              <a:rPr lang="en-IN" b="1" dirty="0" smtClean="0"/>
              <a:t>anticoagulants. </a:t>
            </a:r>
          </a:p>
          <a:p>
            <a:r>
              <a:rPr lang="en-IN" b="1" dirty="0" smtClean="0"/>
              <a:t>Small </a:t>
            </a:r>
            <a:r>
              <a:rPr lang="en-IN" b="1" dirty="0" err="1" smtClean="0"/>
              <a:t>hemorrhages</a:t>
            </a:r>
            <a:r>
              <a:rPr lang="en-IN" b="1" dirty="0" smtClean="0"/>
              <a:t> </a:t>
            </a:r>
            <a:r>
              <a:rPr lang="en-IN" dirty="0" smtClean="0"/>
              <a:t>may occur in the skin as a reaction to the lifting effect of the K-Taping application. </a:t>
            </a:r>
          </a:p>
        </p:txBody>
      </p:sp>
      <p:sp>
        <p:nvSpPr>
          <p:cNvPr id="3" name="Title 2"/>
          <p:cNvSpPr>
            <a:spLocks noGrp="1"/>
          </p:cNvSpPr>
          <p:nvPr>
            <p:ph type="title"/>
          </p:nvPr>
        </p:nvSpPr>
        <p:spPr/>
        <p:txBody>
          <a:bodyPr>
            <a:normAutofit/>
          </a:bodyPr>
          <a:lstStyle/>
          <a:p>
            <a:r>
              <a:rPr lang="en-IN" dirty="0" smtClean="0"/>
              <a:t>Contraindications</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Sports tape is designed to stay on for the duration of the sport and then </a:t>
            </a:r>
            <a:r>
              <a:rPr lang="en-IN" dirty="0" smtClean="0"/>
              <a:t>it should </a:t>
            </a:r>
            <a:r>
              <a:rPr lang="en-IN" dirty="0"/>
              <a:t>be removed. </a:t>
            </a:r>
            <a:endParaRPr lang="en-IN" dirty="0" smtClean="0"/>
          </a:p>
          <a:p>
            <a:r>
              <a:rPr lang="en-IN" dirty="0" smtClean="0"/>
              <a:t>Care </a:t>
            </a:r>
            <a:r>
              <a:rPr lang="en-IN" dirty="0"/>
              <a:t>must be taken when taping, especially when </a:t>
            </a:r>
            <a:r>
              <a:rPr lang="en-IN" dirty="0" smtClean="0"/>
              <a:t>encircling an </a:t>
            </a:r>
            <a:r>
              <a:rPr lang="en-IN" dirty="0"/>
              <a:t>area of the body as the blood and nerve supplies can be compromised</a:t>
            </a:r>
          </a:p>
        </p:txBody>
      </p:sp>
      <p:sp>
        <p:nvSpPr>
          <p:cNvPr id="2" name="Title 1"/>
          <p:cNvSpPr>
            <a:spLocks noGrp="1"/>
          </p:cNvSpPr>
          <p:nvPr>
            <p:ph type="title"/>
          </p:nvPr>
        </p:nvSpPr>
        <p:spPr/>
        <p:txBody>
          <a:bodyPr/>
          <a:lstStyle/>
          <a:p>
            <a:r>
              <a:rPr lang="en-IN" b="1" dirty="0" smtClean="0"/>
              <a:t>Duration </a:t>
            </a:r>
            <a:endParaRPr lang="en-IN"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N" dirty="0" smtClean="0"/>
              <a:t>The adhesion of the K-Tape to the skin, and the resulting mechanical displacement caused by body movement, leads to stimulation of the mechanoreceptors in the skin.</a:t>
            </a:r>
          </a:p>
          <a:p>
            <a:r>
              <a:rPr lang="en-IN" dirty="0" smtClean="0"/>
              <a:t>Like the </a:t>
            </a:r>
            <a:r>
              <a:rPr lang="en-IN" dirty="0" err="1" smtClean="0"/>
              <a:t>nociceptive</a:t>
            </a:r>
            <a:r>
              <a:rPr lang="en-IN" dirty="0" smtClean="0"/>
              <a:t> afferents, these </a:t>
            </a:r>
            <a:r>
              <a:rPr lang="en-IN" dirty="0" err="1" smtClean="0"/>
              <a:t>proprioceptive</a:t>
            </a:r>
            <a:r>
              <a:rPr lang="en-IN" dirty="0" smtClean="0"/>
              <a:t> afferents also run to the dorsal horn and inhibit the relaying of </a:t>
            </a:r>
            <a:r>
              <a:rPr lang="en-IN" dirty="0" err="1" smtClean="0"/>
              <a:t>nociception</a:t>
            </a:r>
            <a:r>
              <a:rPr lang="en-IN" dirty="0" smtClean="0"/>
              <a:t>.</a:t>
            </a: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normAutofit/>
          </a:bodyPr>
          <a:lstStyle/>
          <a:p>
            <a:r>
              <a:rPr lang="en-IN" sz="6600" dirty="0" smtClean="0"/>
              <a:t>Bracing </a:t>
            </a:r>
            <a:r>
              <a:rPr lang="en-IN" sz="6600" dirty="0" err="1" smtClean="0"/>
              <a:t>vs</a:t>
            </a:r>
            <a:r>
              <a:rPr lang="en-IN" sz="6600" dirty="0" smtClean="0"/>
              <a:t> Taping </a:t>
            </a:r>
            <a:endParaRPr lang="en-IN" sz="6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79</TotalTime>
  <Words>1470</Words>
  <Application>Microsoft Office PowerPoint</Application>
  <PresentationFormat>On-screen Show (4:3)</PresentationFormat>
  <Paragraphs>104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TAPING </vt:lpstr>
      <vt:lpstr>Slide 2</vt:lpstr>
      <vt:lpstr>Slide 3</vt:lpstr>
      <vt:lpstr>Purposes and Benefits</vt:lpstr>
      <vt:lpstr>Slide 5</vt:lpstr>
      <vt:lpstr>Contraindications</vt:lpstr>
      <vt:lpstr>Duration </vt:lpstr>
      <vt:lpstr>Slide 8</vt:lpstr>
      <vt:lpstr>Bracing vs Taping </vt:lpstr>
      <vt:lpstr>Slide 10</vt:lpstr>
      <vt:lpstr>Bracing vs Taping </vt:lpstr>
      <vt:lpstr>Slide 12</vt:lpstr>
      <vt:lpstr>Slide 13</vt:lpstr>
      <vt:lpstr>Pretaping Considerations</vt:lpstr>
      <vt:lpstr>Slide 15</vt:lpstr>
      <vt:lpstr>Effective Taping S.U.P.P.O.R.T.</vt:lpstr>
      <vt:lpstr>Slide 17</vt:lpstr>
      <vt:lpstr>Slide 18</vt:lpstr>
      <vt:lpstr>Slide 19</vt:lpstr>
      <vt:lpstr>Slide 20</vt:lpstr>
      <vt:lpstr>Post taping Considerations</vt:lpstr>
      <vt:lpstr>P. R. E. C. A. U. T. I. O. N.</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DOSS PARKASH</cp:lastModifiedBy>
  <cp:revision>9</cp:revision>
  <dcterms:created xsi:type="dcterms:W3CDTF">2020-05-06T06:28:04Z</dcterms:created>
  <dcterms:modified xsi:type="dcterms:W3CDTF">2024-07-30T11:23:59Z</dcterms:modified>
</cp:coreProperties>
</file>